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56" r:id="rId3"/>
    <p:sldId id="257" r:id="rId4"/>
    <p:sldId id="262" r:id="rId5"/>
    <p:sldId id="258"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72" autoAdjust="0"/>
    <p:restoredTop sz="94660"/>
  </p:normalViewPr>
  <p:slideViewPr>
    <p:cSldViewPr>
      <p:cViewPr>
        <p:scale>
          <a:sx n="94" d="100"/>
          <a:sy n="94" d="100"/>
        </p:scale>
        <p:origin x="-1266" y="13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FE8608A-7950-4BCE-9A9C-BBA4D189B4A4}" type="datetimeFigureOut">
              <a:rPr lang="en-US" smtClean="0"/>
              <a:t>11/11/2012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99EC12-B261-4A82-AE85-5AE2CD4BA8AE}" type="slidenum">
              <a:rPr lang="en-US" smtClean="0"/>
              <a:t>‹#›</a:t>
            </a:fld>
            <a:endParaRPr lang="en-US"/>
          </a:p>
        </p:txBody>
      </p:sp>
    </p:spTree>
    <p:extLst>
      <p:ext uri="{BB962C8B-B14F-4D97-AF65-F5344CB8AC3E}">
        <p14:creationId xmlns:p14="http://schemas.microsoft.com/office/powerpoint/2010/main" val="26425901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E8608A-7950-4BCE-9A9C-BBA4D189B4A4}" type="datetimeFigureOut">
              <a:rPr lang="en-US" smtClean="0"/>
              <a:t>11/11/2012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99EC12-B261-4A82-AE85-5AE2CD4BA8AE}" type="slidenum">
              <a:rPr lang="en-US" smtClean="0"/>
              <a:t>‹#›</a:t>
            </a:fld>
            <a:endParaRPr lang="en-US"/>
          </a:p>
        </p:txBody>
      </p:sp>
    </p:spTree>
    <p:extLst>
      <p:ext uri="{BB962C8B-B14F-4D97-AF65-F5344CB8AC3E}">
        <p14:creationId xmlns:p14="http://schemas.microsoft.com/office/powerpoint/2010/main" val="6673151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E8608A-7950-4BCE-9A9C-BBA4D189B4A4}" type="datetimeFigureOut">
              <a:rPr lang="en-US" smtClean="0"/>
              <a:t>11/11/2012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99EC12-B261-4A82-AE85-5AE2CD4BA8AE}" type="slidenum">
              <a:rPr lang="en-US" smtClean="0"/>
              <a:t>‹#›</a:t>
            </a:fld>
            <a:endParaRPr lang="en-US"/>
          </a:p>
        </p:txBody>
      </p:sp>
    </p:spTree>
    <p:extLst>
      <p:ext uri="{BB962C8B-B14F-4D97-AF65-F5344CB8AC3E}">
        <p14:creationId xmlns:p14="http://schemas.microsoft.com/office/powerpoint/2010/main" val="32022715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E8608A-7950-4BCE-9A9C-BBA4D189B4A4}" type="datetimeFigureOut">
              <a:rPr lang="en-US" smtClean="0"/>
              <a:t>11/11/2012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99EC12-B261-4A82-AE85-5AE2CD4BA8AE}" type="slidenum">
              <a:rPr lang="en-US" smtClean="0"/>
              <a:t>‹#›</a:t>
            </a:fld>
            <a:endParaRPr lang="en-US"/>
          </a:p>
        </p:txBody>
      </p:sp>
    </p:spTree>
    <p:extLst>
      <p:ext uri="{BB962C8B-B14F-4D97-AF65-F5344CB8AC3E}">
        <p14:creationId xmlns:p14="http://schemas.microsoft.com/office/powerpoint/2010/main" val="10609692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FE8608A-7950-4BCE-9A9C-BBA4D189B4A4}" type="datetimeFigureOut">
              <a:rPr lang="en-US" smtClean="0"/>
              <a:t>11/11/2012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99EC12-B261-4A82-AE85-5AE2CD4BA8AE}" type="slidenum">
              <a:rPr lang="en-US" smtClean="0"/>
              <a:t>‹#›</a:t>
            </a:fld>
            <a:endParaRPr lang="en-US"/>
          </a:p>
        </p:txBody>
      </p:sp>
    </p:spTree>
    <p:extLst>
      <p:ext uri="{BB962C8B-B14F-4D97-AF65-F5344CB8AC3E}">
        <p14:creationId xmlns:p14="http://schemas.microsoft.com/office/powerpoint/2010/main" val="15705431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FE8608A-7950-4BCE-9A9C-BBA4D189B4A4}" type="datetimeFigureOut">
              <a:rPr lang="en-US" smtClean="0"/>
              <a:t>11/11/2012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99EC12-B261-4A82-AE85-5AE2CD4BA8AE}" type="slidenum">
              <a:rPr lang="en-US" smtClean="0"/>
              <a:t>‹#›</a:t>
            </a:fld>
            <a:endParaRPr lang="en-US"/>
          </a:p>
        </p:txBody>
      </p:sp>
    </p:spTree>
    <p:extLst>
      <p:ext uri="{BB962C8B-B14F-4D97-AF65-F5344CB8AC3E}">
        <p14:creationId xmlns:p14="http://schemas.microsoft.com/office/powerpoint/2010/main" val="8779796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FE8608A-7950-4BCE-9A9C-BBA4D189B4A4}" type="datetimeFigureOut">
              <a:rPr lang="en-US" smtClean="0"/>
              <a:t>11/11/2012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399EC12-B261-4A82-AE85-5AE2CD4BA8AE}" type="slidenum">
              <a:rPr lang="en-US" smtClean="0"/>
              <a:t>‹#›</a:t>
            </a:fld>
            <a:endParaRPr lang="en-US"/>
          </a:p>
        </p:txBody>
      </p:sp>
    </p:spTree>
    <p:extLst>
      <p:ext uri="{BB962C8B-B14F-4D97-AF65-F5344CB8AC3E}">
        <p14:creationId xmlns:p14="http://schemas.microsoft.com/office/powerpoint/2010/main" val="2801984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FE8608A-7950-4BCE-9A9C-BBA4D189B4A4}" type="datetimeFigureOut">
              <a:rPr lang="en-US" smtClean="0"/>
              <a:t>11/11/2012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399EC12-B261-4A82-AE85-5AE2CD4BA8AE}" type="slidenum">
              <a:rPr lang="en-US" smtClean="0"/>
              <a:t>‹#›</a:t>
            </a:fld>
            <a:endParaRPr lang="en-US"/>
          </a:p>
        </p:txBody>
      </p:sp>
    </p:spTree>
    <p:extLst>
      <p:ext uri="{BB962C8B-B14F-4D97-AF65-F5344CB8AC3E}">
        <p14:creationId xmlns:p14="http://schemas.microsoft.com/office/powerpoint/2010/main" val="7052868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E8608A-7950-4BCE-9A9C-BBA4D189B4A4}" type="datetimeFigureOut">
              <a:rPr lang="en-US" smtClean="0"/>
              <a:t>11/11/2012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399EC12-B261-4A82-AE85-5AE2CD4BA8AE}" type="slidenum">
              <a:rPr lang="en-US" smtClean="0"/>
              <a:t>‹#›</a:t>
            </a:fld>
            <a:endParaRPr lang="en-US"/>
          </a:p>
        </p:txBody>
      </p:sp>
    </p:spTree>
    <p:extLst>
      <p:ext uri="{BB962C8B-B14F-4D97-AF65-F5344CB8AC3E}">
        <p14:creationId xmlns:p14="http://schemas.microsoft.com/office/powerpoint/2010/main" val="24503714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FE8608A-7950-4BCE-9A9C-BBA4D189B4A4}" type="datetimeFigureOut">
              <a:rPr lang="en-US" smtClean="0"/>
              <a:t>11/11/2012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99EC12-B261-4A82-AE85-5AE2CD4BA8AE}" type="slidenum">
              <a:rPr lang="en-US" smtClean="0"/>
              <a:t>‹#›</a:t>
            </a:fld>
            <a:endParaRPr lang="en-US"/>
          </a:p>
        </p:txBody>
      </p:sp>
    </p:spTree>
    <p:extLst>
      <p:ext uri="{BB962C8B-B14F-4D97-AF65-F5344CB8AC3E}">
        <p14:creationId xmlns:p14="http://schemas.microsoft.com/office/powerpoint/2010/main" val="34334476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FE8608A-7950-4BCE-9A9C-BBA4D189B4A4}" type="datetimeFigureOut">
              <a:rPr lang="en-US" smtClean="0"/>
              <a:t>11/11/2012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99EC12-B261-4A82-AE85-5AE2CD4BA8AE}" type="slidenum">
              <a:rPr lang="en-US" smtClean="0"/>
              <a:t>‹#›</a:t>
            </a:fld>
            <a:endParaRPr lang="en-US"/>
          </a:p>
        </p:txBody>
      </p:sp>
    </p:spTree>
    <p:extLst>
      <p:ext uri="{BB962C8B-B14F-4D97-AF65-F5344CB8AC3E}">
        <p14:creationId xmlns:p14="http://schemas.microsoft.com/office/powerpoint/2010/main" val="1298876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E8608A-7950-4BCE-9A9C-BBA4D189B4A4}" type="datetimeFigureOut">
              <a:rPr lang="en-US" smtClean="0"/>
              <a:t>11/11/2012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99EC12-B261-4A82-AE85-5AE2CD4BA8AE}" type="slidenum">
              <a:rPr lang="en-US" smtClean="0"/>
              <a:t>‹#›</a:t>
            </a:fld>
            <a:endParaRPr lang="en-US"/>
          </a:p>
        </p:txBody>
      </p:sp>
    </p:spTree>
    <p:extLst>
      <p:ext uri="{BB962C8B-B14F-4D97-AF65-F5344CB8AC3E}">
        <p14:creationId xmlns:p14="http://schemas.microsoft.com/office/powerpoint/2010/main" val="14247843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jp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13.jpeg"/><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8" Type="http://schemas.openxmlformats.org/officeDocument/2006/relationships/hyperlink" Target="http://www.dailymail.co.uk/news/article-2229143/Food-cheap-encourages-consumer-waste-says-exec-global-food-giant.html" TargetMode="External"/><Relationship Id="rId3" Type="http://schemas.openxmlformats.org/officeDocument/2006/relationships/hyperlink" Target="http://aslc-nm.org/LightPollution.html" TargetMode="External"/><Relationship Id="rId7" Type="http://schemas.openxmlformats.org/officeDocument/2006/relationships/hyperlink" Target="http://www.topnews.in/health/lack-sleep-ups-risk-colon-cancer-210714" TargetMode="External"/><Relationship Id="rId2" Type="http://schemas.openxmlformats.org/officeDocument/2006/relationships/hyperlink" Target="http://goodfootprint.com/charleston/outdoor-light-pollution/#.UKJ5e4dfBTI" TargetMode="External"/><Relationship Id="rId1" Type="http://schemas.openxmlformats.org/officeDocument/2006/relationships/slideLayout" Target="../slideLayouts/slideLayout2.xml"/><Relationship Id="rId6" Type="http://schemas.openxmlformats.org/officeDocument/2006/relationships/hyperlink" Target="http://www.sciencedaily.com/releases/2010/09/100916121322.htm" TargetMode="External"/><Relationship Id="rId11" Type="http://schemas.openxmlformats.org/officeDocument/2006/relationships/hyperlink" Target="http://www.sustainablebrands.com/news_and_views/articles/unilever-launches-challenge-study-consumer-behavior" TargetMode="External"/><Relationship Id="rId5" Type="http://schemas.openxmlformats.org/officeDocument/2006/relationships/hyperlink" Target="http://thesouthernnews.org/2011/09/06/clubbing-101-easy-tips-for-the-college-kid-when-deciding-to-go-out-on-the-town/" TargetMode="External"/><Relationship Id="rId10" Type="http://schemas.openxmlformats.org/officeDocument/2006/relationships/hyperlink" Target="http://myzerowaste.com/2009/09/what-will-you-do-for-national-zero-waste-week/" TargetMode="External"/><Relationship Id="rId4" Type="http://schemas.openxmlformats.org/officeDocument/2006/relationships/hyperlink" Target="http://www.gonaples.com/news/2012/jul/03/pbs-city-dark-laments-vanishing-night-sky/" TargetMode="External"/><Relationship Id="rId9" Type="http://schemas.openxmlformats.org/officeDocument/2006/relationships/hyperlink" Target="http://www.allmoviephoto.com/photo/2012_the_hunger_games_023.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2" descr="http://ngm.nationalgeographic.com/2008/11/light-pollution/img/17-toronto-aerial-night-66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447800"/>
            <a:ext cx="4601592" cy="3058501"/>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http://i.dailymail.co.uk/i/pix/2012/11/07/article-2229143-12B7CD0A000005DC-674_468x28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0" y="3002450"/>
            <a:ext cx="4457700" cy="272415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rot="10800000" flipV="1">
            <a:off x="533400" y="5126436"/>
            <a:ext cx="3012440" cy="1200329"/>
          </a:xfrm>
          <a:prstGeom prst="rect">
            <a:avLst/>
          </a:prstGeom>
          <a:noFill/>
        </p:spPr>
        <p:txBody>
          <a:bodyPr wrap="square" rtlCol="0">
            <a:spAutoFit/>
          </a:bodyPr>
          <a:lstStyle/>
          <a:p>
            <a:r>
              <a:rPr lang="en-US" dirty="0" smtClean="0"/>
              <a:t>Christine Cockrell</a:t>
            </a:r>
          </a:p>
          <a:p>
            <a:r>
              <a:rPr lang="en-US" dirty="0" smtClean="0"/>
              <a:t>Sustainability Problems</a:t>
            </a:r>
          </a:p>
          <a:p>
            <a:r>
              <a:rPr lang="en-US" dirty="0" smtClean="0"/>
              <a:t>Fall 2012</a:t>
            </a:r>
          </a:p>
          <a:p>
            <a:r>
              <a:rPr lang="en-US" dirty="0" smtClean="0"/>
              <a:t>Matrix Presentation</a:t>
            </a:r>
            <a:endParaRPr lang="en-US" dirty="0"/>
          </a:p>
        </p:txBody>
      </p:sp>
      <p:sp>
        <p:nvSpPr>
          <p:cNvPr id="5" name="TextBox 4"/>
          <p:cNvSpPr txBox="1"/>
          <p:nvPr/>
        </p:nvSpPr>
        <p:spPr>
          <a:xfrm>
            <a:off x="492760" y="304800"/>
            <a:ext cx="8305800" cy="707886"/>
          </a:xfrm>
          <a:prstGeom prst="rect">
            <a:avLst/>
          </a:prstGeom>
          <a:noFill/>
        </p:spPr>
        <p:txBody>
          <a:bodyPr wrap="square" rtlCol="0">
            <a:spAutoFit/>
          </a:bodyPr>
          <a:lstStyle/>
          <a:p>
            <a:r>
              <a:rPr lang="en-US" sz="4000" dirty="0" smtClean="0"/>
              <a:t>More Sustainable Individual Habits </a:t>
            </a:r>
            <a:endParaRPr lang="en-US" sz="4000" dirty="0"/>
          </a:p>
        </p:txBody>
      </p:sp>
      <p:sp>
        <p:nvSpPr>
          <p:cNvPr id="6" name="TextBox 5"/>
          <p:cNvSpPr txBox="1"/>
          <p:nvPr/>
        </p:nvSpPr>
        <p:spPr>
          <a:xfrm>
            <a:off x="5247640" y="1143000"/>
            <a:ext cx="3571240" cy="1754326"/>
          </a:xfrm>
          <a:prstGeom prst="rect">
            <a:avLst/>
          </a:prstGeom>
          <a:noFill/>
        </p:spPr>
        <p:txBody>
          <a:bodyPr wrap="square" rtlCol="0">
            <a:spAutoFit/>
          </a:bodyPr>
          <a:lstStyle/>
          <a:p>
            <a:r>
              <a:rPr lang="en-US" dirty="0" smtClean="0"/>
              <a:t>While many sustainability problems are not in individuals hand, improving certain habits can greatly improve sustainability and significantly reduce our current environmental problems.  </a:t>
            </a:r>
            <a:endParaRPr lang="en-US" dirty="0"/>
          </a:p>
        </p:txBody>
      </p:sp>
    </p:spTree>
    <p:extLst>
      <p:ext uri="{BB962C8B-B14F-4D97-AF65-F5344CB8AC3E}">
        <p14:creationId xmlns:p14="http://schemas.microsoft.com/office/powerpoint/2010/main" val="1195337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5000" r="-5000"/>
          </a:stretch>
        </a:blipFill>
        <a:effectLst/>
      </p:bgPr>
    </p:bg>
    <p:spTree>
      <p:nvGrpSpPr>
        <p:cNvPr id="1" name=""/>
        <p:cNvGrpSpPr/>
        <p:nvPr/>
      </p:nvGrpSpPr>
      <p:grpSpPr>
        <a:xfrm>
          <a:off x="0" y="0"/>
          <a:ext cx="0" cy="0"/>
          <a:chOff x="0" y="0"/>
          <a:chExt cx="0" cy="0"/>
        </a:xfrm>
      </p:grpSpPr>
      <p:sp>
        <p:nvSpPr>
          <p:cNvPr id="4" name="TextBox 3"/>
          <p:cNvSpPr txBox="1"/>
          <p:nvPr/>
        </p:nvSpPr>
        <p:spPr>
          <a:xfrm>
            <a:off x="457200" y="242371"/>
            <a:ext cx="6629400" cy="769441"/>
          </a:xfrm>
          <a:prstGeom prst="rect">
            <a:avLst/>
          </a:prstGeom>
          <a:noFill/>
        </p:spPr>
        <p:txBody>
          <a:bodyPr wrap="square" rtlCol="0">
            <a:spAutoFit/>
          </a:bodyPr>
          <a:lstStyle/>
          <a:p>
            <a:r>
              <a:rPr lang="en-US" sz="4400" b="1" dirty="0" smtClean="0">
                <a:solidFill>
                  <a:schemeClr val="bg1"/>
                </a:solidFill>
                <a:latin typeface="Bodoni MT" pitchFamily="18" charset="0"/>
              </a:rPr>
              <a:t>Late Night Activity</a:t>
            </a:r>
            <a:endParaRPr lang="en-US" sz="4400" b="1" dirty="0">
              <a:solidFill>
                <a:schemeClr val="bg1"/>
              </a:solidFill>
              <a:latin typeface="Bodoni MT" pitchFamily="18" charset="0"/>
            </a:endParaRPr>
          </a:p>
        </p:txBody>
      </p:sp>
      <p:sp>
        <p:nvSpPr>
          <p:cNvPr id="2" name="TextBox 1"/>
          <p:cNvSpPr txBox="1"/>
          <p:nvPr/>
        </p:nvSpPr>
        <p:spPr>
          <a:xfrm>
            <a:off x="2286000" y="914400"/>
            <a:ext cx="2209800" cy="369332"/>
          </a:xfrm>
          <a:prstGeom prst="rect">
            <a:avLst/>
          </a:prstGeom>
          <a:noFill/>
        </p:spPr>
        <p:txBody>
          <a:bodyPr wrap="square" rtlCol="0">
            <a:spAutoFit/>
          </a:bodyPr>
          <a:lstStyle/>
          <a:p>
            <a:r>
              <a:rPr lang="en-US" dirty="0" smtClean="0">
                <a:solidFill>
                  <a:schemeClr val="bg1"/>
                </a:solidFill>
              </a:rPr>
              <a:t>Matrix #1</a:t>
            </a:r>
            <a:endParaRPr lang="en-US" dirty="0">
              <a:solidFill>
                <a:schemeClr val="bg1"/>
              </a:solidFill>
            </a:endParaRPr>
          </a:p>
        </p:txBody>
      </p:sp>
    </p:spTree>
    <p:extLst>
      <p:ext uri="{BB962C8B-B14F-4D97-AF65-F5344CB8AC3E}">
        <p14:creationId xmlns:p14="http://schemas.microsoft.com/office/powerpoint/2010/main" val="12547007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5000"/>
            <a:lum/>
          </a:blip>
          <a:srcRect/>
          <a:stretch>
            <a:fillRect l="-5000" r="-5000"/>
          </a:stretch>
        </a:blipFill>
        <a:effectLst/>
      </p:bgPr>
    </p:bg>
    <p:spTree>
      <p:nvGrpSpPr>
        <p:cNvPr id="1" name=""/>
        <p:cNvGrpSpPr/>
        <p:nvPr/>
      </p:nvGrpSpPr>
      <p:grpSpPr>
        <a:xfrm>
          <a:off x="0" y="0"/>
          <a:ext cx="0" cy="0"/>
          <a:chOff x="0" y="0"/>
          <a:chExt cx="0" cy="0"/>
        </a:xfrm>
      </p:grpSpPr>
      <p:pic>
        <p:nvPicPr>
          <p:cNvPr id="4" name="Picture 4" descr="http://t1.gstatic.com/images?q=tbn:ANd9GcSD0kjCdsOgw3yLTHR1Uv1Uq328Bd7WmBFoI1CL1fJjLg7Y9fWK4MzlGLW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05200" cy="272168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images.sciencedaily.com/2010/09/100916121322-larg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3200" y="10160"/>
            <a:ext cx="3860800" cy="28956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ww.pbs.org/pov/film-images/citydark-brightcity-500_photo_file_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46947" y="4304616"/>
            <a:ext cx="3822453" cy="254830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www.berkeley.edu/news2/2011/03/AsleepatLaptop325.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60" y="4539905"/>
            <a:ext cx="3095625" cy="20574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thesouthernnews.files.wordpress.com/2011/08/clubbing.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90800" y="2362200"/>
            <a:ext cx="4159188" cy="2355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043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4000"/>
            <a:lum/>
          </a:blip>
          <a:srcRect/>
          <a:stretch>
            <a:fillRect l="-13000" r="-13000"/>
          </a:stretch>
        </a:blipFill>
        <a:effectLst/>
      </p:bgPr>
    </p:bg>
    <p:spTree>
      <p:nvGrpSpPr>
        <p:cNvPr id="1" name=""/>
        <p:cNvGrpSpPr/>
        <p:nvPr/>
      </p:nvGrpSpPr>
      <p:grpSpPr>
        <a:xfrm>
          <a:off x="0" y="0"/>
          <a:ext cx="0" cy="0"/>
          <a:chOff x="0" y="0"/>
          <a:chExt cx="0" cy="0"/>
        </a:xfrm>
      </p:grpSpPr>
      <p:pic>
        <p:nvPicPr>
          <p:cNvPr id="6" name="Picture 4" descr="http://myzerowaste.com/wp-content/uploads/2009/08/food-wast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102360"/>
            <a:ext cx="3962400" cy="265001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http://www.sustainablebrands.com/sites/default/files/imagecache/feature_img/article_images/food-waste-hom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91075" y="4267200"/>
            <a:ext cx="3981450" cy="197167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http://images.allmoviephoto.com/2012_The_Hunger_Games/2012_the_hunger_games_023.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6887" y="4012725"/>
            <a:ext cx="3720938" cy="248062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767840" y="304800"/>
            <a:ext cx="5198859" cy="646331"/>
          </a:xfrm>
          <a:prstGeom prst="rect">
            <a:avLst/>
          </a:prstGeom>
          <a:noFill/>
        </p:spPr>
        <p:txBody>
          <a:bodyPr wrap="none" rtlCol="0">
            <a:spAutoFit/>
          </a:bodyPr>
          <a:lstStyle/>
          <a:p>
            <a:r>
              <a:rPr lang="en-US" sz="3600" b="1" dirty="0" smtClean="0">
                <a:latin typeface="Aharoni" pitchFamily="2" charset="-79"/>
                <a:cs typeface="Aharoni" pitchFamily="2" charset="-79"/>
              </a:rPr>
              <a:t>Consumer Food Waste </a:t>
            </a:r>
            <a:endParaRPr lang="en-US" sz="3600" b="1" dirty="0">
              <a:latin typeface="Aharoni" pitchFamily="2" charset="-79"/>
              <a:cs typeface="Aharoni" pitchFamily="2" charset="-79"/>
            </a:endParaRPr>
          </a:p>
        </p:txBody>
      </p:sp>
      <p:pic>
        <p:nvPicPr>
          <p:cNvPr id="4100" name="Picture 4" descr="Waste: An executive at Unilever says food is 'too cheap' and is being wasted, driving up production needs as the global population grow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0815" y="1102360"/>
            <a:ext cx="4330538" cy="264644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76200" y="76200"/>
            <a:ext cx="1447800" cy="369332"/>
          </a:xfrm>
          <a:prstGeom prst="rect">
            <a:avLst/>
          </a:prstGeom>
          <a:noFill/>
        </p:spPr>
        <p:txBody>
          <a:bodyPr wrap="square" rtlCol="0">
            <a:spAutoFit/>
          </a:bodyPr>
          <a:lstStyle/>
          <a:p>
            <a:r>
              <a:rPr lang="en-US" dirty="0" smtClean="0"/>
              <a:t>Matrix #2</a:t>
            </a:r>
            <a:endParaRPr lang="en-US" dirty="0"/>
          </a:p>
        </p:txBody>
      </p:sp>
    </p:spTree>
    <p:extLst>
      <p:ext uri="{BB962C8B-B14F-4D97-AF65-F5344CB8AC3E}">
        <p14:creationId xmlns:p14="http://schemas.microsoft.com/office/powerpoint/2010/main" val="15035969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066800"/>
            <a:ext cx="8153400" cy="5257800"/>
          </a:xfrm>
        </p:spPr>
        <p:txBody>
          <a:bodyPr>
            <a:normAutofit fontScale="62500" lnSpcReduction="20000"/>
          </a:bodyPr>
          <a:lstStyle/>
          <a:p>
            <a:pPr marL="0" indent="0">
              <a:buNone/>
            </a:pPr>
            <a:r>
              <a:rPr lang="en-US" sz="2400" b="1" dirty="0" smtClean="0"/>
              <a:t>Matrix #1</a:t>
            </a:r>
          </a:p>
          <a:p>
            <a:pPr marL="0" indent="0">
              <a:buNone/>
            </a:pPr>
            <a:r>
              <a:rPr lang="en-US" sz="2000" dirty="0" smtClean="0"/>
              <a:t>#1 (1</a:t>
            </a:r>
            <a:r>
              <a:rPr lang="en-US" sz="2000" baseline="30000" dirty="0" smtClean="0"/>
              <a:t>st</a:t>
            </a:r>
            <a:r>
              <a:rPr lang="en-US" sz="2000" dirty="0" smtClean="0"/>
              <a:t> Front) </a:t>
            </a:r>
            <a:r>
              <a:rPr lang="en-US" sz="2000" dirty="0" smtClean="0"/>
              <a:t>– San Francisco at </a:t>
            </a:r>
            <a:r>
              <a:rPr lang="en-US" sz="2000" dirty="0"/>
              <a:t>Night  </a:t>
            </a:r>
            <a:r>
              <a:rPr lang="en-US" sz="2000" dirty="0">
                <a:hlinkClick r:id="rId2"/>
              </a:rPr>
              <a:t>http://goodfootprint.com/charleston/outdoor-light-pollution/#.</a:t>
            </a:r>
            <a:r>
              <a:rPr lang="en-US" sz="2000" dirty="0" smtClean="0">
                <a:hlinkClick r:id="rId2"/>
              </a:rPr>
              <a:t>UKJ5e4dfBTI</a:t>
            </a:r>
            <a:r>
              <a:rPr lang="en-US" sz="2000" dirty="0" smtClean="0"/>
              <a:t> </a:t>
            </a:r>
            <a:endParaRPr lang="en-US" sz="2000" dirty="0" smtClean="0"/>
          </a:p>
          <a:p>
            <a:pPr marL="0" indent="0">
              <a:buNone/>
            </a:pPr>
            <a:r>
              <a:rPr lang="en-US" sz="2000" dirty="0" smtClean="0"/>
              <a:t>#</a:t>
            </a:r>
            <a:r>
              <a:rPr lang="en-US" sz="2000" dirty="0" smtClean="0"/>
              <a:t>2 </a:t>
            </a:r>
            <a:r>
              <a:rPr lang="en-US" sz="2000" dirty="0" smtClean="0"/>
              <a:t>(2</a:t>
            </a:r>
            <a:r>
              <a:rPr lang="en-US" sz="2000" baseline="30000" dirty="0" smtClean="0"/>
              <a:t>nd</a:t>
            </a:r>
            <a:r>
              <a:rPr lang="en-US" sz="2000" dirty="0"/>
              <a:t> </a:t>
            </a:r>
            <a:r>
              <a:rPr lang="en-US" sz="2000" dirty="0" smtClean="0"/>
              <a:t>Top Left) - </a:t>
            </a:r>
            <a:r>
              <a:rPr lang="en-US" sz="2000" dirty="0" smtClean="0"/>
              <a:t>Satellite </a:t>
            </a:r>
            <a:r>
              <a:rPr lang="en-US" sz="2000" dirty="0" smtClean="0"/>
              <a:t>of Artificial Night Lighting in </a:t>
            </a:r>
            <a:r>
              <a:rPr lang="en-US" sz="2000" dirty="0" smtClean="0"/>
              <a:t>U.S.</a:t>
            </a:r>
          </a:p>
          <a:p>
            <a:pPr marL="0" indent="0">
              <a:buNone/>
            </a:pPr>
            <a:r>
              <a:rPr lang="en-US" sz="2000" dirty="0">
                <a:hlinkClick r:id="rId3"/>
              </a:rPr>
              <a:t>http://</a:t>
            </a:r>
            <a:r>
              <a:rPr lang="en-US" sz="2000" dirty="0" smtClean="0">
                <a:hlinkClick r:id="rId3"/>
              </a:rPr>
              <a:t>aslc-nm.org/LightPollution.html</a:t>
            </a:r>
            <a:r>
              <a:rPr lang="en-US" sz="2000" dirty="0" smtClean="0"/>
              <a:t> </a:t>
            </a:r>
            <a:endParaRPr lang="en-US" sz="2000" dirty="0" smtClean="0"/>
          </a:p>
          <a:p>
            <a:pPr marL="0" indent="0">
              <a:buNone/>
            </a:pPr>
            <a:r>
              <a:rPr lang="en-US" sz="2000" dirty="0" smtClean="0"/>
              <a:t>#3 (2</a:t>
            </a:r>
            <a:r>
              <a:rPr lang="en-US" sz="2000" baseline="30000" dirty="0" smtClean="0"/>
              <a:t>nd</a:t>
            </a:r>
            <a:r>
              <a:rPr lang="en-US" sz="2000" dirty="0" smtClean="0"/>
              <a:t> Bottom Right) – picture from upcoming documentary, emphasizing the discoloration of NYC’s night sky to the excessive light pollution’s glow.</a:t>
            </a:r>
          </a:p>
          <a:p>
            <a:pPr marL="0" indent="0">
              <a:buNone/>
            </a:pPr>
            <a:r>
              <a:rPr lang="en-US" sz="2000" dirty="0">
                <a:hlinkClick r:id="rId4"/>
              </a:rPr>
              <a:t>http://www.gonaples.com/news/2012/jul/03/pbs-city-dark-laments-vanishing-night-sky</a:t>
            </a:r>
            <a:r>
              <a:rPr lang="en-US" sz="2000" dirty="0" smtClean="0">
                <a:hlinkClick r:id="rId4"/>
              </a:rPr>
              <a:t>/</a:t>
            </a:r>
            <a:r>
              <a:rPr lang="en-US" sz="2000" dirty="0" smtClean="0"/>
              <a:t> </a:t>
            </a:r>
          </a:p>
          <a:p>
            <a:pPr marL="0" indent="0">
              <a:buNone/>
            </a:pPr>
            <a:r>
              <a:rPr lang="en-US" sz="2000" dirty="0" smtClean="0"/>
              <a:t>#4 (2</a:t>
            </a:r>
            <a:r>
              <a:rPr lang="en-US" sz="2000" baseline="30000" dirty="0" smtClean="0"/>
              <a:t>nd</a:t>
            </a:r>
            <a:r>
              <a:rPr lang="en-US" sz="2000" dirty="0" smtClean="0"/>
              <a:t> Center) – typical college night </a:t>
            </a:r>
            <a:r>
              <a:rPr lang="en-US" sz="2000" dirty="0"/>
              <a:t>clubbing </a:t>
            </a:r>
            <a:r>
              <a:rPr lang="en-US" sz="2000" dirty="0">
                <a:hlinkClick r:id="rId5"/>
              </a:rPr>
              <a:t>http://thesouthernnews.org/2011/09/06/clubbing-101-easy-tips-for-the-college-kid-when-deciding-to-go-out-on-the-town</a:t>
            </a:r>
            <a:r>
              <a:rPr lang="en-US" sz="2000" dirty="0" smtClean="0">
                <a:hlinkClick r:id="rId5"/>
              </a:rPr>
              <a:t>/</a:t>
            </a:r>
            <a:r>
              <a:rPr lang="en-US" sz="2000" dirty="0" smtClean="0"/>
              <a:t> </a:t>
            </a:r>
          </a:p>
          <a:p>
            <a:pPr marL="0" indent="0">
              <a:buNone/>
            </a:pPr>
            <a:r>
              <a:rPr lang="en-US" sz="2000" dirty="0" smtClean="0"/>
              <a:t>#5 (2</a:t>
            </a:r>
            <a:r>
              <a:rPr lang="en-US" sz="2000" baseline="30000" dirty="0" smtClean="0"/>
              <a:t>nd</a:t>
            </a:r>
            <a:r>
              <a:rPr lang="en-US" sz="2000" dirty="0" smtClean="0"/>
              <a:t> Top right) – Glaring night </a:t>
            </a:r>
            <a:r>
              <a:rPr lang="en-US" sz="2000" dirty="0"/>
              <a:t>lights </a:t>
            </a:r>
            <a:r>
              <a:rPr lang="en-US" sz="2000" dirty="0">
                <a:hlinkClick r:id="rId6"/>
              </a:rPr>
              <a:t>http://</a:t>
            </a:r>
            <a:r>
              <a:rPr lang="en-US" sz="2000" dirty="0" smtClean="0">
                <a:hlinkClick r:id="rId6"/>
              </a:rPr>
              <a:t>www.sciencedaily.com/releases/2010/09/100916121322.htm</a:t>
            </a:r>
            <a:r>
              <a:rPr lang="en-US" sz="2000" dirty="0" smtClean="0"/>
              <a:t> </a:t>
            </a:r>
          </a:p>
          <a:p>
            <a:pPr marL="0" indent="0">
              <a:buNone/>
            </a:pPr>
            <a:r>
              <a:rPr lang="en-US" sz="2000" dirty="0" smtClean="0"/>
              <a:t>#6 (2</a:t>
            </a:r>
            <a:r>
              <a:rPr lang="en-US" sz="2000" baseline="30000" dirty="0" smtClean="0"/>
              <a:t>nd</a:t>
            </a:r>
            <a:r>
              <a:rPr lang="en-US" sz="2000" dirty="0" smtClean="0"/>
              <a:t> Bottom Left) – The common example of falling asleep with the lights on, usually from sleep deprivation</a:t>
            </a:r>
          </a:p>
          <a:p>
            <a:pPr marL="0" indent="0">
              <a:buNone/>
            </a:pPr>
            <a:r>
              <a:rPr lang="en-US" sz="2000" dirty="0"/>
              <a:t> </a:t>
            </a:r>
            <a:r>
              <a:rPr lang="en-US" sz="2000" dirty="0">
                <a:hlinkClick r:id="rId7"/>
              </a:rPr>
              <a:t>http://</a:t>
            </a:r>
            <a:r>
              <a:rPr lang="en-US" sz="2000" dirty="0" smtClean="0">
                <a:hlinkClick r:id="rId7"/>
              </a:rPr>
              <a:t>www.topnews.in/health/lack-sleep-ups-risk-colon-cancer-210714</a:t>
            </a:r>
            <a:r>
              <a:rPr lang="en-US" sz="2000" dirty="0" smtClean="0"/>
              <a:t> </a:t>
            </a:r>
          </a:p>
          <a:p>
            <a:pPr marL="0" indent="0">
              <a:buNone/>
            </a:pPr>
            <a:endParaRPr lang="en-US" sz="2000" dirty="0"/>
          </a:p>
          <a:p>
            <a:pPr marL="0" indent="0">
              <a:buNone/>
            </a:pPr>
            <a:r>
              <a:rPr lang="en-US" sz="2400" b="1" dirty="0" smtClean="0"/>
              <a:t>Matrix #2</a:t>
            </a:r>
          </a:p>
          <a:p>
            <a:pPr marL="0" indent="0">
              <a:buNone/>
            </a:pPr>
            <a:r>
              <a:rPr lang="en-US" sz="2000" dirty="0" smtClean="0"/>
              <a:t>#1 (Top Left) -  Excessive trashed unfinished food</a:t>
            </a:r>
          </a:p>
          <a:p>
            <a:pPr marL="0" indent="0">
              <a:buNone/>
            </a:pPr>
            <a:r>
              <a:rPr lang="en-US" sz="2000" dirty="0">
                <a:hlinkClick r:id="rId8"/>
              </a:rPr>
              <a:t>http://</a:t>
            </a:r>
            <a:r>
              <a:rPr lang="en-US" sz="2000" dirty="0" smtClean="0">
                <a:hlinkClick r:id="rId8"/>
              </a:rPr>
              <a:t>www.dailymail.co.uk/news/article-2229143/Food-cheap-encourages-consumer-waste-says-exec-global-food-giant.html</a:t>
            </a:r>
            <a:r>
              <a:rPr lang="en-US" sz="2000" dirty="0" smtClean="0"/>
              <a:t> </a:t>
            </a:r>
            <a:endParaRPr lang="en-US" sz="2000" dirty="0"/>
          </a:p>
          <a:p>
            <a:pPr marL="0" indent="0">
              <a:buNone/>
            </a:pPr>
            <a:r>
              <a:rPr lang="en-US" sz="2000" dirty="0" smtClean="0"/>
              <a:t>#2 (Bottom Left, opening slide) – Hunger Games scene of characters who exercise extreme food waste, as its written in the book trilogy that at lavish Capitol Regime parties, ruling members excessively overeat just to by throwing up portions just to have the room to try more  -- </a:t>
            </a:r>
            <a:r>
              <a:rPr lang="en-US" sz="2000" dirty="0" smtClean="0">
                <a:hlinkClick r:id="rId9"/>
              </a:rPr>
              <a:t>http</a:t>
            </a:r>
            <a:r>
              <a:rPr lang="en-US" sz="2000" dirty="0">
                <a:hlinkClick r:id="rId9"/>
              </a:rPr>
              <a:t>://</a:t>
            </a:r>
            <a:r>
              <a:rPr lang="en-US" sz="2000" dirty="0" smtClean="0">
                <a:hlinkClick r:id="rId9"/>
              </a:rPr>
              <a:t>www.allmoviephoto.com/photo/2012_the_hunger_games_023.html</a:t>
            </a:r>
            <a:r>
              <a:rPr lang="en-US" sz="2000" dirty="0" smtClean="0"/>
              <a:t> </a:t>
            </a:r>
          </a:p>
          <a:p>
            <a:pPr marL="0" indent="0">
              <a:buNone/>
            </a:pPr>
            <a:r>
              <a:rPr lang="en-US" sz="2000" dirty="0" smtClean="0"/>
              <a:t>#3 (Top  right) –  thrown away packaged food</a:t>
            </a:r>
          </a:p>
          <a:p>
            <a:pPr marL="0" indent="0">
              <a:buNone/>
            </a:pPr>
            <a:r>
              <a:rPr lang="en-US" sz="2000" dirty="0">
                <a:hlinkClick r:id="rId10"/>
              </a:rPr>
              <a:t>http://myzerowaste.com/2009/09/what-will-you-do-for-national-zero-waste-week</a:t>
            </a:r>
            <a:r>
              <a:rPr lang="en-US" sz="2000" dirty="0" smtClean="0">
                <a:hlinkClick r:id="rId10"/>
              </a:rPr>
              <a:t>/</a:t>
            </a:r>
            <a:r>
              <a:rPr lang="en-US" sz="2000" dirty="0" smtClean="0"/>
              <a:t> </a:t>
            </a:r>
            <a:endParaRPr lang="en-US" sz="2000" dirty="0" smtClean="0"/>
          </a:p>
          <a:p>
            <a:pPr marL="0" indent="0">
              <a:buNone/>
            </a:pPr>
            <a:r>
              <a:rPr lang="en-US" sz="2000" dirty="0" smtClean="0"/>
              <a:t>#4 (Bottom right) –  overly common example of unfinished food after a meal</a:t>
            </a:r>
          </a:p>
          <a:p>
            <a:pPr marL="0" indent="0">
              <a:buNone/>
            </a:pPr>
            <a:r>
              <a:rPr lang="en-US" sz="2000" dirty="0">
                <a:hlinkClick r:id="rId11"/>
              </a:rPr>
              <a:t>http://</a:t>
            </a:r>
            <a:r>
              <a:rPr lang="en-US" sz="2000" dirty="0" smtClean="0">
                <a:hlinkClick r:id="rId11"/>
              </a:rPr>
              <a:t>www.sustainablebrands.com/news_and_views/articles/unilever-launches-challenge-study-consumer-behavior</a:t>
            </a:r>
            <a:r>
              <a:rPr lang="en-US" sz="2000" dirty="0" smtClean="0"/>
              <a:t> </a:t>
            </a:r>
            <a:endParaRPr lang="en-US" sz="2000" dirty="0"/>
          </a:p>
          <a:p>
            <a:pPr marL="0" indent="0">
              <a:buNone/>
            </a:pPr>
            <a:r>
              <a:rPr lang="en-US" sz="2000" dirty="0" smtClean="0"/>
              <a:t>#5 (background picture) </a:t>
            </a:r>
          </a:p>
          <a:p>
            <a:pPr marL="0" indent="0">
              <a:buNone/>
            </a:pPr>
            <a:r>
              <a:rPr lang="en-US" sz="2000" dirty="0">
                <a:hlinkClick r:id="rId7"/>
              </a:rPr>
              <a:t>http://</a:t>
            </a:r>
            <a:r>
              <a:rPr lang="en-US" sz="2000" dirty="0" smtClean="0">
                <a:hlinkClick r:id="rId7"/>
              </a:rPr>
              <a:t>www.topnews.in/health/lack-sleep-ups-risk-colon-cancer-210714</a:t>
            </a:r>
            <a:r>
              <a:rPr lang="en-US" sz="2000" dirty="0" smtClean="0"/>
              <a:t> </a:t>
            </a:r>
          </a:p>
          <a:p>
            <a:pPr marL="0" indent="0">
              <a:buNone/>
            </a:pPr>
            <a:endParaRPr lang="en-US" sz="2000" dirty="0"/>
          </a:p>
        </p:txBody>
      </p:sp>
      <p:sp>
        <p:nvSpPr>
          <p:cNvPr id="2" name="TextBox 1"/>
          <p:cNvSpPr txBox="1"/>
          <p:nvPr/>
        </p:nvSpPr>
        <p:spPr>
          <a:xfrm>
            <a:off x="609600" y="292090"/>
            <a:ext cx="8229600" cy="707886"/>
          </a:xfrm>
          <a:prstGeom prst="rect">
            <a:avLst/>
          </a:prstGeom>
          <a:noFill/>
        </p:spPr>
        <p:txBody>
          <a:bodyPr wrap="square" rtlCol="0">
            <a:spAutoFit/>
          </a:bodyPr>
          <a:lstStyle/>
          <a:p>
            <a:r>
              <a:rPr lang="en-US" sz="2800" b="1" dirty="0" smtClean="0"/>
              <a:t>		</a:t>
            </a:r>
            <a:r>
              <a:rPr lang="en-US" sz="4000" b="1" dirty="0" smtClean="0"/>
              <a:t>Picture Captions</a:t>
            </a:r>
          </a:p>
        </p:txBody>
      </p:sp>
    </p:spTree>
    <p:extLst>
      <p:ext uri="{BB962C8B-B14F-4D97-AF65-F5344CB8AC3E}">
        <p14:creationId xmlns:p14="http://schemas.microsoft.com/office/powerpoint/2010/main" val="142641031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4029</TotalTime>
  <Words>291</Words>
  <Application>Microsoft Office PowerPoint</Application>
  <PresentationFormat>On-screen Show (4:3)</PresentationFormat>
  <Paragraphs>32</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PowerPoint Presentation</vt:lpstr>
      <vt:lpstr>PowerPoint Presentation</vt:lpstr>
      <vt:lpstr>PowerPoint Presentation</vt:lpstr>
      <vt:lpstr>PowerPoint Presentation</vt:lpstr>
    </vt:vector>
  </TitlesOfParts>
  <Company>Rensselaer Polytechnic Institute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Public</dc:creator>
  <cp:lastModifiedBy>student</cp:lastModifiedBy>
  <cp:revision>47</cp:revision>
  <dcterms:created xsi:type="dcterms:W3CDTF">2012-11-09T02:22:39Z</dcterms:created>
  <dcterms:modified xsi:type="dcterms:W3CDTF">2012-11-13T23:33:15Z</dcterms:modified>
</cp:coreProperties>
</file>